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4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5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6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7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8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9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10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11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1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1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14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16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17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18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19.xml" ContentType="application/vnd.openxmlformats-officedocument.them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heme/theme20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21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22.xml" ContentType="application/vnd.openxmlformats-officedocument.them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23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  <p:sldMasterId id="2147483693" r:id="rId6"/>
    <p:sldMasterId id="2147483695" r:id="rId7"/>
    <p:sldMasterId id="2147483697" r:id="rId8"/>
    <p:sldMasterId id="2147483699" r:id="rId9"/>
    <p:sldMasterId id="2147483701" r:id="rId10"/>
    <p:sldMasterId id="2147483703" r:id="rId11"/>
    <p:sldMasterId id="2147483705" r:id="rId12"/>
    <p:sldMasterId id="2147483707" r:id="rId13"/>
    <p:sldMasterId id="2147483709" r:id="rId14"/>
    <p:sldMasterId id="2147483711" r:id="rId15"/>
    <p:sldMasterId id="2147483713" r:id="rId16"/>
    <p:sldMasterId id="2147483715" r:id="rId17"/>
    <p:sldMasterId id="2147483717" r:id="rId18"/>
    <p:sldMasterId id="2147483719" r:id="rId19"/>
    <p:sldMasterId id="2147483721" r:id="rId20"/>
    <p:sldMasterId id="2147483723" r:id="rId21"/>
    <p:sldMasterId id="2147483725" r:id="rId22"/>
    <p:sldMasterId id="2147483727" r:id="rId23"/>
    <p:sldMasterId id="2147483729" r:id="rId24"/>
    <p:sldMasterId id="2147483731" r:id="rId25"/>
    <p:sldMasterId id="2147483733" r:id="rId26"/>
  </p:sldMasterIdLst>
  <p:notesMasterIdLst>
    <p:notesMasterId r:id="rId36"/>
  </p:notesMasterIdLst>
  <p:sldIdLst>
    <p:sldId id="256" r:id="rId27"/>
    <p:sldId id="513" r:id="rId28"/>
    <p:sldId id="483" r:id="rId29"/>
    <p:sldId id="506" r:id="rId30"/>
    <p:sldId id="511" r:id="rId31"/>
    <p:sldId id="512" r:id="rId32"/>
    <p:sldId id="509" r:id="rId33"/>
    <p:sldId id="510" r:id="rId34"/>
    <p:sldId id="260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65">
          <p15:clr>
            <a:srgbClr val="A4A3A4"/>
          </p15:clr>
        </p15:guide>
        <p15:guide id="3" orient="horz" pos="3968">
          <p15:clr>
            <a:srgbClr val="A4A3A4"/>
          </p15:clr>
        </p15:guide>
        <p15:guide id="4" orient="horz" pos="3661">
          <p15:clr>
            <a:srgbClr val="A4A3A4"/>
          </p15:clr>
        </p15:guide>
        <p15:guide id="5" orient="horz" pos="1661">
          <p15:clr>
            <a:srgbClr val="A4A3A4"/>
          </p15:clr>
        </p15:guide>
        <p15:guide id="6" orient="horz" pos="1207">
          <p15:clr>
            <a:srgbClr val="A4A3A4"/>
          </p15:clr>
        </p15:guide>
        <p15:guide id="7" orient="horz" pos="664">
          <p15:clr>
            <a:srgbClr val="A4A3A4"/>
          </p15:clr>
        </p15:guide>
        <p15:guide id="8" pos="2880">
          <p15:clr>
            <a:srgbClr val="A4A3A4"/>
          </p15:clr>
        </p15:guide>
        <p15:guide id="9" pos="279">
          <p15:clr>
            <a:srgbClr val="A4A3A4"/>
          </p15:clr>
        </p15:guide>
        <p15:guide id="10" pos="5511">
          <p15:clr>
            <a:srgbClr val="A4A3A4"/>
          </p15:clr>
        </p15:guide>
        <p15:guide id="11" pos="4059">
          <p15:clr>
            <a:srgbClr val="A4A3A4"/>
          </p15:clr>
        </p15:guide>
        <p15:guide id="12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898989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orient="horz" pos="3765"/>
        <p:guide orient="horz" pos="3968"/>
        <p:guide orient="horz" pos="3661"/>
        <p:guide orient="horz" pos="1661"/>
        <p:guide orient="horz" pos="1207"/>
        <p:guide orient="horz" pos="664"/>
        <p:guide pos="2880"/>
        <p:guide pos="279"/>
        <p:guide pos="5511"/>
        <p:guide pos="4059"/>
        <p:guide pos="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EBC8F-0C2A-4661-8421-F38BC3758862}" type="datetimeFigureOut">
              <a:rPr lang="de-DE" smtClean="0"/>
              <a:t>27.03.2020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D92E9-E664-4436-B583-51C1356FDD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2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3399135"/>
            <a:ext cx="8134672" cy="749945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7336904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3" y="5976938"/>
            <a:ext cx="2287398" cy="3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9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2372883"/>
            <a:ext cx="8497180" cy="1919747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1"/>
            <a:ext cx="9144000" cy="21801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5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99"/>
            <a:ext cx="9144000" cy="21800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2372784"/>
            <a:ext cx="8496418" cy="1919816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2372883"/>
            <a:ext cx="8497134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4197085"/>
            <a:ext cx="8496118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1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1220755"/>
            <a:ext cx="849674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6404736"/>
            <a:ext cx="84963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29305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700760"/>
            <a:ext cx="8496740" cy="4609024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1220695"/>
            <a:ext cx="8497180" cy="3840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6404736"/>
            <a:ext cx="8496418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40637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700760"/>
            <a:ext cx="8496740" cy="460799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1220695"/>
            <a:ext cx="8497180" cy="3840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6404771"/>
            <a:ext cx="8496418" cy="192580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23410" y="1700760"/>
            <a:ext cx="8496000" cy="4608000"/>
            <a:chOff x="323410" y="1275570"/>
            <a:chExt cx="8496000" cy="3456000"/>
          </a:xfrm>
        </p:grpSpPr>
        <p:cxnSp>
          <p:nvCxnSpPr>
            <p:cNvPr id="11" name="Gerader Verbinder 10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>
              <a:off x="8819410" y="1275570"/>
              <a:ext cx="0" cy="3456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290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1220755"/>
            <a:ext cx="849674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6404736"/>
            <a:ext cx="84963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700760"/>
            <a:ext cx="4176580" cy="4609024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700760"/>
            <a:ext cx="4176580" cy="4609024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706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1220755"/>
            <a:ext cx="849674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700760"/>
            <a:ext cx="4176580" cy="4608000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700760"/>
            <a:ext cx="4176580" cy="4608000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23411" y="1700760"/>
            <a:ext cx="4176580" cy="4608000"/>
            <a:chOff x="323411" y="1275570"/>
            <a:chExt cx="4176580" cy="3456000"/>
          </a:xfrm>
        </p:grpSpPr>
        <p:cxnSp>
          <p:nvCxnSpPr>
            <p:cNvPr id="11" name="Gerader Verbinder 10"/>
            <p:cNvCxnSpPr/>
            <p:nvPr/>
          </p:nvCxnSpPr>
          <p:spPr>
            <a:xfrm>
              <a:off x="323411" y="1275570"/>
              <a:ext cx="417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>
              <a:off x="4499991" y="1275570"/>
              <a:ext cx="0" cy="3456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12"/>
          <p:cNvGrpSpPr/>
          <p:nvPr userDrawn="1"/>
        </p:nvGrpSpPr>
        <p:grpSpPr>
          <a:xfrm>
            <a:off x="4644010" y="1700760"/>
            <a:ext cx="4176580" cy="4608000"/>
            <a:chOff x="4644010" y="1275570"/>
            <a:chExt cx="4176580" cy="3456000"/>
          </a:xfrm>
        </p:grpSpPr>
        <p:cxnSp>
          <p:nvCxnSpPr>
            <p:cNvPr id="14" name="Gerader Verbinder 13"/>
            <p:cNvCxnSpPr/>
            <p:nvPr/>
          </p:nvCxnSpPr>
          <p:spPr>
            <a:xfrm>
              <a:off x="4644010" y="1275570"/>
              <a:ext cx="417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>
            <a:xfrm>
              <a:off x="8820590" y="1275570"/>
              <a:ext cx="0" cy="3456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6404736"/>
            <a:ext cx="84963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616992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2118"/>
          <a:ext cx="1588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Folie" r:id="rId5" imgW="383" imgH="384" progId="TCLayout.ActiveDocument.1">
                  <p:embed/>
                </p:oleObj>
              </mc:Choice>
              <mc:Fallback>
                <p:oleObj name="think-cell Folie" r:id="rId5" imgW="383" imgH="384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2118"/>
                        <a:ext cx="1588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1220694"/>
            <a:ext cx="8497180" cy="3840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6404736"/>
            <a:ext cx="84963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700760"/>
            <a:ext cx="2735703" cy="4609024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10" y="1701800"/>
            <a:ext cx="2736381" cy="4607984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701800"/>
            <a:ext cx="2736380" cy="4607984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83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2118"/>
          <a:ext cx="1588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Folie" r:id="rId5" imgW="383" imgH="384" progId="TCLayout.ActiveDocument.1">
                  <p:embed/>
                </p:oleObj>
              </mc:Choice>
              <mc:Fallback>
                <p:oleObj name="think-cell Folie" r:id="rId5" imgW="383" imgH="384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2118"/>
                        <a:ext cx="1588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1220694"/>
            <a:ext cx="8497180" cy="3840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2228573"/>
            <a:ext cx="2735703" cy="4079936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10" y="2228573"/>
            <a:ext cx="2736381" cy="408102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2228573"/>
            <a:ext cx="2736380" cy="408102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6086475" y="2133600"/>
            <a:ext cx="2736000" cy="4176000"/>
            <a:chOff x="323410" y="1275570"/>
            <a:chExt cx="8496000" cy="1080000"/>
          </a:xfrm>
        </p:grpSpPr>
        <p:cxnSp>
          <p:nvCxnSpPr>
            <p:cNvPr id="10" name="Gerader Verbinder 9"/>
            <p:cNvCxnSpPr/>
            <p:nvPr/>
          </p:nvCxnSpPr>
          <p:spPr>
            <a:xfrm>
              <a:off x="8819410" y="1275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/>
          <p:cNvGrpSpPr/>
          <p:nvPr userDrawn="1"/>
        </p:nvGrpSpPr>
        <p:grpSpPr>
          <a:xfrm>
            <a:off x="3205163" y="2133600"/>
            <a:ext cx="2736000" cy="4176000"/>
            <a:chOff x="323410" y="1275570"/>
            <a:chExt cx="8496000" cy="1080000"/>
          </a:xfrm>
        </p:grpSpPr>
        <p:cxnSp>
          <p:nvCxnSpPr>
            <p:cNvPr id="15" name="Gerader Verbinder 14"/>
            <p:cNvCxnSpPr/>
            <p:nvPr/>
          </p:nvCxnSpPr>
          <p:spPr>
            <a:xfrm>
              <a:off x="8819410" y="1275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/>
          <p:cNvGrpSpPr/>
          <p:nvPr userDrawn="1"/>
        </p:nvGrpSpPr>
        <p:grpSpPr>
          <a:xfrm>
            <a:off x="322263" y="2133600"/>
            <a:ext cx="2736000" cy="4176000"/>
            <a:chOff x="323410" y="1275570"/>
            <a:chExt cx="8496000" cy="1080000"/>
          </a:xfrm>
        </p:grpSpPr>
        <p:cxnSp>
          <p:nvCxnSpPr>
            <p:cNvPr id="18" name="Gerader Verbinder 17"/>
            <p:cNvCxnSpPr/>
            <p:nvPr/>
          </p:nvCxnSpPr>
          <p:spPr>
            <a:xfrm>
              <a:off x="8819410" y="1275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6404736"/>
            <a:ext cx="84963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399503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700760"/>
            <a:ext cx="2016280" cy="4609024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2" y="1700760"/>
            <a:ext cx="2016279" cy="4607984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700760"/>
            <a:ext cx="2016280" cy="4606944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700760"/>
            <a:ext cx="2016280" cy="4605904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1220755"/>
            <a:ext cx="849674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6404736"/>
            <a:ext cx="84963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4507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ließ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931224" cy="648072"/>
          </a:xfrm>
        </p:spPr>
        <p:txBody>
          <a:bodyPr anchor="t" anchorCtr="0">
            <a:noAutofit/>
          </a:bodyPr>
          <a:lstStyle>
            <a:lvl1pPr algn="l">
              <a:lnSpc>
                <a:spcPts val="2000"/>
              </a:lnSpc>
              <a:defRPr sz="2000" b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916832"/>
            <a:ext cx="7211144" cy="3895006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1200"/>
              </a:lnSpc>
              <a:buFontTx/>
              <a:buNone/>
              <a:defRPr sz="1100">
                <a:latin typeface="FagoPro" pitchFamily="50" charset="0"/>
              </a:defRPr>
            </a:lvl2pPr>
            <a:lvl3pPr marL="914400" indent="0">
              <a:lnSpc>
                <a:spcPts val="1200"/>
              </a:lnSpc>
              <a:buFontTx/>
              <a:buNone/>
              <a:defRPr sz="1100">
                <a:latin typeface="FagoPro" pitchFamily="50" charset="0"/>
              </a:defRPr>
            </a:lvl3pPr>
            <a:lvl4pPr marL="1371600" indent="0">
              <a:lnSpc>
                <a:spcPts val="1200"/>
              </a:lnSpc>
              <a:buFontTx/>
              <a:buNone/>
              <a:defRPr sz="1100">
                <a:latin typeface="FagoPro" pitchFamily="50" charset="0"/>
              </a:defRPr>
            </a:lvl4pPr>
            <a:lvl5pPr marL="1828800" indent="0">
              <a:lnSpc>
                <a:spcPts val="1200"/>
              </a:lnSpc>
              <a:buFontTx/>
              <a:buNone/>
              <a:defRPr sz="1100">
                <a:latin typeface="FagoPro" pitchFamily="50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57312" y="6035577"/>
            <a:ext cx="2160240" cy="201736"/>
          </a:xfrm>
        </p:spPr>
        <p:txBody>
          <a:bodyPr anchor="t" anchorCtr="0"/>
          <a:lstStyle>
            <a:lvl1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27. März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0038" y="6035675"/>
            <a:ext cx="450642" cy="201614"/>
          </a:xfrm>
        </p:spPr>
        <p:txBody>
          <a:bodyPr anchor="t" anchorCtr="0"/>
          <a:lstStyle>
            <a:lvl1pPr algn="l"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677F1C-96BB-48CA-9ECB-A3734F7A2D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3"/>
          </p:nvPr>
        </p:nvSpPr>
        <p:spPr>
          <a:xfrm>
            <a:off x="347663" y="490538"/>
            <a:ext cx="7968754" cy="49019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200"/>
              </a:lnSpc>
              <a:buNone/>
              <a:defRPr sz="11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6553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09" y="2133600"/>
            <a:ext cx="2016280" cy="4176001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0" y="2133600"/>
            <a:ext cx="2016279" cy="4176001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08" y="2133600"/>
            <a:ext cx="2016280" cy="4176001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2133600"/>
            <a:ext cx="2016280" cy="4176001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1220755"/>
            <a:ext cx="849674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6405266"/>
            <a:ext cx="8496300" cy="192087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22263" y="2133600"/>
            <a:ext cx="2017424" cy="4176000"/>
            <a:chOff x="323410" y="1275570"/>
            <a:chExt cx="8496000" cy="1080000"/>
          </a:xfrm>
        </p:grpSpPr>
        <p:cxnSp>
          <p:nvCxnSpPr>
            <p:cNvPr id="11" name="Gerader Verbinder 10"/>
            <p:cNvCxnSpPr/>
            <p:nvPr/>
          </p:nvCxnSpPr>
          <p:spPr>
            <a:xfrm>
              <a:off x="8819410" y="1275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 userDrawn="1"/>
        </p:nvGrpSpPr>
        <p:grpSpPr>
          <a:xfrm>
            <a:off x="2483136" y="2133600"/>
            <a:ext cx="2017424" cy="4176000"/>
            <a:chOff x="323410" y="1275570"/>
            <a:chExt cx="8496000" cy="1080000"/>
          </a:xfrm>
        </p:grpSpPr>
        <p:cxnSp>
          <p:nvCxnSpPr>
            <p:cNvPr id="17" name="Gerader Verbinder 16"/>
            <p:cNvCxnSpPr/>
            <p:nvPr/>
          </p:nvCxnSpPr>
          <p:spPr>
            <a:xfrm>
              <a:off x="8819410" y="1275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 userDrawn="1"/>
        </p:nvGrpSpPr>
        <p:grpSpPr>
          <a:xfrm>
            <a:off x="4642197" y="2133600"/>
            <a:ext cx="2017424" cy="4176000"/>
            <a:chOff x="323410" y="1275570"/>
            <a:chExt cx="8496000" cy="1080000"/>
          </a:xfrm>
        </p:grpSpPr>
        <p:cxnSp>
          <p:nvCxnSpPr>
            <p:cNvPr id="20" name="Gerader Verbinder 19"/>
            <p:cNvCxnSpPr/>
            <p:nvPr/>
          </p:nvCxnSpPr>
          <p:spPr>
            <a:xfrm>
              <a:off x="8819410" y="1275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 userDrawn="1"/>
        </p:nvGrpSpPr>
        <p:grpSpPr>
          <a:xfrm>
            <a:off x="6801257" y="2133600"/>
            <a:ext cx="2017424" cy="4176000"/>
            <a:chOff x="323410" y="1275570"/>
            <a:chExt cx="8496000" cy="1080000"/>
          </a:xfrm>
        </p:grpSpPr>
        <p:cxnSp>
          <p:nvCxnSpPr>
            <p:cNvPr id="23" name="Gerader Verbinder 22"/>
            <p:cNvCxnSpPr/>
            <p:nvPr/>
          </p:nvCxnSpPr>
          <p:spPr>
            <a:xfrm>
              <a:off x="8819410" y="1275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331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2118"/>
          <a:ext cx="1588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think-cell Folie" r:id="rId5" imgW="383" imgH="384" progId="TCLayout.ActiveDocument.1">
                  <p:embed/>
                </p:oleObj>
              </mc:Choice>
              <mc:Fallback>
                <p:oleObj name="think-cell Folie" r:id="rId5" imgW="383" imgH="384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2118"/>
                        <a:ext cx="1588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1220755"/>
            <a:ext cx="849674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6404736"/>
            <a:ext cx="84963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700760"/>
            <a:ext cx="4176580" cy="220830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700760"/>
            <a:ext cx="4176580" cy="220830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4101093"/>
            <a:ext cx="4176580" cy="220830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4101093"/>
            <a:ext cx="4176580" cy="220830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843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2118"/>
          <a:ext cx="1588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think-cell Folie" r:id="rId5" imgW="383" imgH="384" progId="TCLayout.ActiveDocument.1">
                  <p:embed/>
                </p:oleObj>
              </mc:Choice>
              <mc:Fallback>
                <p:oleObj name="think-cell Folie" r:id="rId5" imgW="383" imgH="384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2118"/>
                        <a:ext cx="1588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1220755"/>
            <a:ext cx="849674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6404736"/>
            <a:ext cx="84963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700760"/>
            <a:ext cx="4176580" cy="220830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700760"/>
            <a:ext cx="4176580" cy="220830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4101093"/>
            <a:ext cx="4176580" cy="220830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4101093"/>
            <a:ext cx="4176580" cy="220830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173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412" y="260560"/>
            <a:ext cx="6408889" cy="768107"/>
          </a:xfrm>
        </p:spPr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1220755"/>
            <a:ext cx="849674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323410" y="3572967"/>
            <a:ext cx="2736000" cy="1296000"/>
            <a:chOff x="323410" y="2463570"/>
            <a:chExt cx="8496000" cy="1080000"/>
          </a:xfrm>
        </p:grpSpPr>
        <p:cxnSp>
          <p:nvCxnSpPr>
            <p:cNvPr id="6" name="Gerader Verbinder 5"/>
            <p:cNvCxnSpPr/>
            <p:nvPr/>
          </p:nvCxnSpPr>
          <p:spPr>
            <a:xfrm>
              <a:off x="323410" y="2463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8819410" y="2463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>
          <a:xfrm>
            <a:off x="323410" y="5012333"/>
            <a:ext cx="2736000" cy="1296000"/>
            <a:chOff x="323410" y="3651570"/>
            <a:chExt cx="8496000" cy="1080000"/>
          </a:xfrm>
        </p:grpSpPr>
        <p:cxnSp>
          <p:nvCxnSpPr>
            <p:cNvPr id="9" name="Gerader Verbinder 8"/>
            <p:cNvCxnSpPr/>
            <p:nvPr/>
          </p:nvCxnSpPr>
          <p:spPr>
            <a:xfrm>
              <a:off x="8819410" y="3651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>
              <a:off x="323410" y="3651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322263" y="2133600"/>
            <a:ext cx="2736000" cy="1296000"/>
            <a:chOff x="323410" y="1275570"/>
            <a:chExt cx="8496000" cy="1080000"/>
          </a:xfrm>
        </p:grpSpPr>
        <p:cxnSp>
          <p:nvCxnSpPr>
            <p:cNvPr id="12" name="Gerader Verbinder 11"/>
            <p:cNvCxnSpPr/>
            <p:nvPr/>
          </p:nvCxnSpPr>
          <p:spPr>
            <a:xfrm>
              <a:off x="8819410" y="1275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/>
          <p:cNvGrpSpPr/>
          <p:nvPr userDrawn="1"/>
        </p:nvGrpSpPr>
        <p:grpSpPr>
          <a:xfrm>
            <a:off x="3206750" y="3572933"/>
            <a:ext cx="2736000" cy="1296000"/>
            <a:chOff x="323410" y="2463570"/>
            <a:chExt cx="8496000" cy="1080000"/>
          </a:xfrm>
        </p:grpSpPr>
        <p:cxnSp>
          <p:nvCxnSpPr>
            <p:cNvPr id="15" name="Gerader Verbinder 14"/>
            <p:cNvCxnSpPr/>
            <p:nvPr/>
          </p:nvCxnSpPr>
          <p:spPr>
            <a:xfrm>
              <a:off x="323410" y="2463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>
              <a:off x="8819410" y="2463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/>
          <p:cNvGrpSpPr/>
          <p:nvPr userDrawn="1"/>
        </p:nvGrpSpPr>
        <p:grpSpPr>
          <a:xfrm>
            <a:off x="3206750" y="5012267"/>
            <a:ext cx="2736000" cy="1296000"/>
            <a:chOff x="323410" y="3651570"/>
            <a:chExt cx="8496000" cy="1080000"/>
          </a:xfrm>
        </p:grpSpPr>
        <p:cxnSp>
          <p:nvCxnSpPr>
            <p:cNvPr id="18" name="Gerader Verbinder 17"/>
            <p:cNvCxnSpPr/>
            <p:nvPr/>
          </p:nvCxnSpPr>
          <p:spPr>
            <a:xfrm>
              <a:off x="8819410" y="3651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323410" y="3651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 userDrawn="1"/>
        </p:nvGrpSpPr>
        <p:grpSpPr>
          <a:xfrm>
            <a:off x="3205163" y="2133600"/>
            <a:ext cx="2736000" cy="1296000"/>
            <a:chOff x="323410" y="1275570"/>
            <a:chExt cx="8496000" cy="1080000"/>
          </a:xfrm>
        </p:grpSpPr>
        <p:cxnSp>
          <p:nvCxnSpPr>
            <p:cNvPr id="21" name="Gerader Verbinder 20"/>
            <p:cNvCxnSpPr/>
            <p:nvPr/>
          </p:nvCxnSpPr>
          <p:spPr>
            <a:xfrm>
              <a:off x="8819410" y="1275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 userDrawn="1"/>
        </p:nvGrpSpPr>
        <p:grpSpPr>
          <a:xfrm>
            <a:off x="6088063" y="3572933"/>
            <a:ext cx="2736000" cy="1296000"/>
            <a:chOff x="323410" y="2463570"/>
            <a:chExt cx="8496000" cy="1080000"/>
          </a:xfrm>
        </p:grpSpPr>
        <p:cxnSp>
          <p:nvCxnSpPr>
            <p:cNvPr id="24" name="Gerader Verbinder 23"/>
            <p:cNvCxnSpPr/>
            <p:nvPr/>
          </p:nvCxnSpPr>
          <p:spPr>
            <a:xfrm>
              <a:off x="323410" y="2463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>
              <a:off x="8819410" y="2463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/>
          <p:cNvGrpSpPr/>
          <p:nvPr userDrawn="1"/>
        </p:nvGrpSpPr>
        <p:grpSpPr>
          <a:xfrm>
            <a:off x="6088063" y="5012267"/>
            <a:ext cx="2736000" cy="1296000"/>
            <a:chOff x="323410" y="3651570"/>
            <a:chExt cx="8496000" cy="1080000"/>
          </a:xfrm>
        </p:grpSpPr>
        <p:cxnSp>
          <p:nvCxnSpPr>
            <p:cNvPr id="27" name="Gerader Verbinder 26"/>
            <p:cNvCxnSpPr/>
            <p:nvPr/>
          </p:nvCxnSpPr>
          <p:spPr>
            <a:xfrm>
              <a:off x="8819410" y="3651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>
              <a:off x="323410" y="3651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 userDrawn="1"/>
        </p:nvGrpSpPr>
        <p:grpSpPr>
          <a:xfrm>
            <a:off x="6086475" y="2133600"/>
            <a:ext cx="2736000" cy="1296000"/>
            <a:chOff x="323410" y="1275570"/>
            <a:chExt cx="8496000" cy="1080000"/>
          </a:xfrm>
        </p:grpSpPr>
        <p:cxnSp>
          <p:nvCxnSpPr>
            <p:cNvPr id="30" name="Gerader Verbinder 29"/>
            <p:cNvCxnSpPr/>
            <p:nvPr/>
          </p:nvCxnSpPr>
          <p:spPr>
            <a:xfrm>
              <a:off x="8819410" y="1275570"/>
              <a:ext cx="0" cy="1080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5989" y="2142185"/>
            <a:ext cx="2729067" cy="1296000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07300" y="2150769"/>
            <a:ext cx="2729067" cy="1296000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090530" y="2150769"/>
            <a:ext cx="2729067" cy="1296000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25989" y="3581520"/>
            <a:ext cx="2729067" cy="1296000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3207300" y="3581519"/>
            <a:ext cx="2729067" cy="1296000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090530" y="3581519"/>
            <a:ext cx="2729067" cy="1296000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323336" y="5020853"/>
            <a:ext cx="2729067" cy="1296000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3211086" y="5020852"/>
            <a:ext cx="2729067" cy="1296000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6091084" y="5020852"/>
            <a:ext cx="2729067" cy="1296000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206806" y="1733619"/>
            <a:ext cx="2733347" cy="384340"/>
          </a:xfrm>
        </p:spPr>
        <p:txBody>
          <a:bodyPr t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200" b="1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23529" y="1720633"/>
            <a:ext cx="2733347" cy="384340"/>
          </a:xfrm>
        </p:spPr>
        <p:txBody>
          <a:bodyPr t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200" b="1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6" name="Textplatzhalter 2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087802" y="1728205"/>
            <a:ext cx="2733347" cy="384340"/>
          </a:xfrm>
        </p:spPr>
        <p:txBody>
          <a:bodyPr t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200" b="1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8949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3205029" y="4101093"/>
            <a:ext cx="2735263" cy="2208000"/>
            <a:chOff x="323991" y="1275570"/>
            <a:chExt cx="2736000" cy="1656000"/>
          </a:xfrm>
        </p:grpSpPr>
        <p:cxnSp>
          <p:nvCxnSpPr>
            <p:cNvPr id="4" name="Gerader Verbinder 3"/>
            <p:cNvCxnSpPr/>
            <p:nvPr/>
          </p:nvCxnSpPr>
          <p:spPr>
            <a:xfrm>
              <a:off x="323991" y="1275570"/>
              <a:ext cx="273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r Verbinder 4"/>
            <p:cNvCxnSpPr/>
            <p:nvPr/>
          </p:nvCxnSpPr>
          <p:spPr>
            <a:xfrm>
              <a:off x="3059991" y="1275570"/>
              <a:ext cx="0" cy="1656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/>
          <p:cNvGrpSpPr/>
          <p:nvPr userDrawn="1"/>
        </p:nvGrpSpPr>
        <p:grpSpPr>
          <a:xfrm>
            <a:off x="323991" y="4101093"/>
            <a:ext cx="2736000" cy="2208000"/>
            <a:chOff x="323991" y="3075820"/>
            <a:chExt cx="2736000" cy="1656000"/>
          </a:xfrm>
        </p:grpSpPr>
        <p:cxnSp>
          <p:nvCxnSpPr>
            <p:cNvPr id="7" name="Gerader Verbinder 6"/>
            <p:cNvCxnSpPr/>
            <p:nvPr/>
          </p:nvCxnSpPr>
          <p:spPr>
            <a:xfrm>
              <a:off x="323991" y="3075820"/>
              <a:ext cx="273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3059991" y="3075820"/>
              <a:ext cx="0" cy="1656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/>
          <p:cNvGrpSpPr/>
          <p:nvPr userDrawn="1"/>
        </p:nvGrpSpPr>
        <p:grpSpPr>
          <a:xfrm>
            <a:off x="6084590" y="1700760"/>
            <a:ext cx="2736000" cy="2208000"/>
            <a:chOff x="6084590" y="1275570"/>
            <a:chExt cx="2736000" cy="1656000"/>
          </a:xfrm>
        </p:grpSpPr>
        <p:cxnSp>
          <p:nvCxnSpPr>
            <p:cNvPr id="10" name="Gerader Verbinder 9"/>
            <p:cNvCxnSpPr/>
            <p:nvPr/>
          </p:nvCxnSpPr>
          <p:spPr>
            <a:xfrm>
              <a:off x="6084590" y="1275570"/>
              <a:ext cx="273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>
            <a:xfrm>
              <a:off x="8820590" y="1275570"/>
              <a:ext cx="0" cy="1656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>
          <a:xfrm>
            <a:off x="6084590" y="4101093"/>
            <a:ext cx="2736000" cy="2208000"/>
            <a:chOff x="6084590" y="3075820"/>
            <a:chExt cx="2736000" cy="1656000"/>
          </a:xfrm>
        </p:grpSpPr>
        <p:cxnSp>
          <p:nvCxnSpPr>
            <p:cNvPr id="13" name="Gerader Verbinder 12"/>
            <p:cNvCxnSpPr/>
            <p:nvPr/>
          </p:nvCxnSpPr>
          <p:spPr>
            <a:xfrm>
              <a:off x="6084590" y="3075820"/>
              <a:ext cx="273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>
            <a:xfrm>
              <a:off x="8820590" y="3075820"/>
              <a:ext cx="0" cy="1656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4"/>
          <p:cNvGrpSpPr/>
          <p:nvPr userDrawn="1"/>
        </p:nvGrpSpPr>
        <p:grpSpPr>
          <a:xfrm>
            <a:off x="323991" y="1700760"/>
            <a:ext cx="2736000" cy="2208000"/>
            <a:chOff x="323991" y="1275570"/>
            <a:chExt cx="2736000" cy="1656000"/>
          </a:xfrm>
        </p:grpSpPr>
        <p:cxnSp>
          <p:nvCxnSpPr>
            <p:cNvPr id="16" name="Gerader Verbinder 15"/>
            <p:cNvCxnSpPr/>
            <p:nvPr/>
          </p:nvCxnSpPr>
          <p:spPr>
            <a:xfrm>
              <a:off x="323991" y="1275570"/>
              <a:ext cx="273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>
              <a:off x="3059991" y="1275570"/>
              <a:ext cx="0" cy="1656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 userDrawn="1"/>
        </p:nvGrpSpPr>
        <p:grpSpPr>
          <a:xfrm>
            <a:off x="3204291" y="1700760"/>
            <a:ext cx="2736000" cy="2208000"/>
            <a:chOff x="323991" y="1275570"/>
            <a:chExt cx="2736000" cy="1656000"/>
          </a:xfrm>
        </p:grpSpPr>
        <p:cxnSp>
          <p:nvCxnSpPr>
            <p:cNvPr id="19" name="Gerader Verbinder 18"/>
            <p:cNvCxnSpPr/>
            <p:nvPr/>
          </p:nvCxnSpPr>
          <p:spPr>
            <a:xfrm>
              <a:off x="323991" y="1275570"/>
              <a:ext cx="273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>
              <a:off x="3059991" y="1275570"/>
              <a:ext cx="0" cy="1656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412" y="260560"/>
            <a:ext cx="6408889" cy="768107"/>
          </a:xfrm>
        </p:spPr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1220755"/>
            <a:ext cx="849674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9196" y="1696469"/>
            <a:ext cx="2729067" cy="2212291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10507" y="1696468"/>
            <a:ext cx="2729067" cy="2212291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093737" y="1696468"/>
            <a:ext cx="2729067" cy="2212291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21251" y="4101094"/>
            <a:ext cx="2729067" cy="2203709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3202562" y="4101092"/>
            <a:ext cx="2729067" cy="2203709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085792" y="4101092"/>
            <a:ext cx="2729067" cy="2203709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4649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36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1221319"/>
            <a:ext cx="8496299" cy="268563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58366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2" y="1221319"/>
            <a:ext cx="8496299" cy="2688168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6262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1221318"/>
            <a:ext cx="8496300" cy="2688167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89455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1220755"/>
            <a:ext cx="84963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700810"/>
            <a:ext cx="1296144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90" y="3046305"/>
            <a:ext cx="2736303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2470241"/>
            <a:ext cx="2736304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701800"/>
            <a:ext cx="2736304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3334336"/>
            <a:ext cx="27363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3622368"/>
            <a:ext cx="2736226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701800"/>
            <a:ext cx="1296144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90" y="3046305"/>
            <a:ext cx="2736303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2470241"/>
            <a:ext cx="2736304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702432"/>
            <a:ext cx="2736304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3334336"/>
            <a:ext cx="27363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3622368"/>
            <a:ext cx="2736226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77820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931224" cy="648072"/>
          </a:xfrm>
        </p:spPr>
        <p:txBody>
          <a:bodyPr anchor="t" anchorCtr="0">
            <a:noAutofit/>
          </a:bodyPr>
          <a:lstStyle>
            <a:lvl1pPr algn="l">
              <a:lnSpc>
                <a:spcPts val="2000"/>
              </a:lnSpc>
              <a:defRPr sz="2000" b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57312" y="6035577"/>
            <a:ext cx="2160240" cy="201736"/>
          </a:xfrm>
        </p:spPr>
        <p:txBody>
          <a:bodyPr anchor="t" anchorCtr="0"/>
          <a:lstStyle>
            <a:lvl1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27. März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0038" y="6035675"/>
            <a:ext cx="450642" cy="201614"/>
          </a:xfrm>
        </p:spPr>
        <p:txBody>
          <a:bodyPr anchor="t" anchorCtr="0"/>
          <a:lstStyle>
            <a:lvl1pPr algn="l"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677F1C-96BB-48CA-9ECB-A3734F7A2D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3"/>
          </p:nvPr>
        </p:nvSpPr>
        <p:spPr>
          <a:xfrm>
            <a:off x="347663" y="490538"/>
            <a:ext cx="7968754" cy="49019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200"/>
              </a:lnSpc>
              <a:buNone/>
              <a:defRPr sz="11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755576" y="1916832"/>
            <a:ext cx="7920880" cy="3991427"/>
          </a:xfrm>
        </p:spPr>
        <p:txBody>
          <a:bodyPr>
            <a:noAutofit/>
          </a:bodyPr>
          <a:lstStyle>
            <a:lvl1pPr marL="176213" indent="-176213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32247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4101320"/>
            <a:ext cx="1296144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90" y="5445305"/>
            <a:ext cx="2736303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4869241"/>
            <a:ext cx="2736304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5733336"/>
            <a:ext cx="27363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6021368"/>
            <a:ext cx="2736226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4101320"/>
            <a:ext cx="1296144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90" y="5445305"/>
            <a:ext cx="2736303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4869241"/>
            <a:ext cx="2736304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5733336"/>
            <a:ext cx="27363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6021368"/>
            <a:ext cx="2736226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700810"/>
            <a:ext cx="1296144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90" y="3046305"/>
            <a:ext cx="2736303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2470241"/>
            <a:ext cx="2736304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3334336"/>
            <a:ext cx="27363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3622368"/>
            <a:ext cx="2736226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701800"/>
            <a:ext cx="1296144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90" y="3046305"/>
            <a:ext cx="2736303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2470241"/>
            <a:ext cx="2736304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3334336"/>
            <a:ext cx="27363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3622368"/>
            <a:ext cx="2736226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1220755"/>
            <a:ext cx="84963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701800"/>
            <a:ext cx="2736304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702432"/>
            <a:ext cx="2736304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4101093"/>
            <a:ext cx="2736304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4101725"/>
            <a:ext cx="2736304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4012835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316567"/>
            <a:ext cx="8497180" cy="2592917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6309408"/>
            <a:ext cx="8496944" cy="2880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659122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700760"/>
            <a:ext cx="8496740" cy="4607997"/>
          </a:xfrm>
        </p:spPr>
        <p:txBody>
          <a:bodyPr lIns="36000" tIns="36000" rIns="36000" bIns="3600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1220695"/>
            <a:ext cx="8497180" cy="3840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6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6404771"/>
            <a:ext cx="8496418" cy="192580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23410" y="1700760"/>
            <a:ext cx="8496000" cy="4608000"/>
            <a:chOff x="323410" y="1275570"/>
            <a:chExt cx="8496000" cy="3456000"/>
          </a:xfrm>
        </p:grpSpPr>
        <p:cxnSp>
          <p:nvCxnSpPr>
            <p:cNvPr id="11" name="Gerader Verbinder 10"/>
            <p:cNvCxnSpPr/>
            <p:nvPr/>
          </p:nvCxnSpPr>
          <p:spPr>
            <a:xfrm>
              <a:off x="323410" y="1275570"/>
              <a:ext cx="8496000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>
              <a:off x="8819410" y="1275570"/>
              <a:ext cx="0" cy="345600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platzhalter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16971" y="6103627"/>
            <a:ext cx="8496418" cy="192580"/>
          </a:xfrm>
        </p:spPr>
        <p:txBody>
          <a:bodyPr t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err="1"/>
              <a:t>Frage</a:t>
            </a:r>
            <a:r>
              <a:rPr lang="en-US"/>
              <a:t> xx: </a:t>
            </a:r>
            <a:r>
              <a:rPr lang="en-US" err="1"/>
              <a:t>xxxxxxx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1316707"/>
            <a:ext cx="8496740" cy="5280943"/>
          </a:xfrm>
        </p:spPr>
        <p:txBody>
          <a:bodyPr/>
          <a:lstStyle/>
          <a:p>
            <a:r>
              <a:rPr lang="en-US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2372785"/>
            <a:ext cx="8209140" cy="1344257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3813054"/>
            <a:ext cx="8209684" cy="153621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9144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6117373"/>
            <a:ext cx="820914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94798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Bilder/Grafiken">
    <p:bg>
      <p:bgPr>
        <a:gradFill flip="none" rotWithShape="1">
          <a:gsLst>
            <a:gs pos="0">
              <a:schemeClr val="bg1">
                <a:lumMod val="85000"/>
              </a:schemeClr>
            </a:gs>
            <a:gs pos="57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931224" cy="648072"/>
          </a:xfrm>
        </p:spPr>
        <p:txBody>
          <a:bodyPr anchor="t" anchorCtr="0">
            <a:noAutofit/>
          </a:bodyPr>
          <a:lstStyle>
            <a:lvl1pPr algn="l">
              <a:lnSpc>
                <a:spcPts val="2000"/>
              </a:lnSpc>
              <a:defRPr sz="2000" b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57312" y="6035577"/>
            <a:ext cx="2160240" cy="201736"/>
          </a:xfrm>
        </p:spPr>
        <p:txBody>
          <a:bodyPr anchor="t" anchorCtr="0"/>
          <a:lstStyle>
            <a:lvl1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27. März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0038" y="6035675"/>
            <a:ext cx="450642" cy="201614"/>
          </a:xfrm>
        </p:spPr>
        <p:txBody>
          <a:bodyPr anchor="t" anchorCtr="0"/>
          <a:lstStyle>
            <a:lvl1pPr algn="l"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677F1C-96BB-48CA-9ECB-A3734F7A2D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3"/>
          </p:nvPr>
        </p:nvSpPr>
        <p:spPr>
          <a:xfrm>
            <a:off x="347663" y="490538"/>
            <a:ext cx="7968754" cy="49019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200"/>
              </a:lnSpc>
              <a:buNone/>
              <a:defRPr sz="11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018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99135"/>
            <a:ext cx="7992888" cy="389905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3000" b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789040"/>
            <a:ext cx="7336904" cy="1752600"/>
          </a:xfrm>
        </p:spPr>
        <p:txBody>
          <a:bodyPr>
            <a:normAutofit/>
          </a:bodyPr>
          <a:lstStyle>
            <a:lvl1pPr marL="0" indent="0" algn="l">
              <a:lnSpc>
                <a:spcPts val="1200"/>
              </a:lnSpc>
              <a:buNone/>
              <a:defRPr sz="11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Picture 2" descr="W:\Marketing\Marketing\Corporate_Design_Corporate_Identity\Boersenverein_Logos\BOEV_Logo\Bildschirm, Office, Internet Master\BOEV_Logo_Rot_s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15" y="5978525"/>
            <a:ext cx="2287398" cy="3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50" y="2372784"/>
            <a:ext cx="8496301" cy="1344257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3813054"/>
            <a:ext cx="8496302" cy="1535764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6570171"/>
            <a:ext cx="9144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6117413"/>
            <a:ext cx="849630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71323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1316707"/>
            <a:ext cx="8496740" cy="5280943"/>
          </a:xfrm>
        </p:spPr>
        <p:txBody>
          <a:bodyPr/>
          <a:lstStyle/>
          <a:p>
            <a:r>
              <a:rPr lang="en-US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2372785"/>
            <a:ext cx="8209140" cy="1344257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3813054"/>
            <a:ext cx="8209684" cy="153621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9144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6117373"/>
            <a:ext cx="820914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19437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3429000"/>
            <a:ext cx="8497180" cy="28804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the symbol to add a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1220693"/>
            <a:ext cx="8497180" cy="1344187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2660893"/>
            <a:ext cx="8497180" cy="57608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9144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6309400"/>
            <a:ext cx="8496622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23025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350239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51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19.vml"/><Relationship Id="rId1" Type="http://schemas.openxmlformats.org/officeDocument/2006/relationships/theme" Target="../theme/theme10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6.gi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55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20.vml"/><Relationship Id="rId1" Type="http://schemas.openxmlformats.org/officeDocument/2006/relationships/theme" Target="../theme/theme11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6.gi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59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21.vml"/><Relationship Id="rId1" Type="http://schemas.openxmlformats.org/officeDocument/2006/relationships/theme" Target="../theme/theme12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6.gi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63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22.vml"/><Relationship Id="rId1" Type="http://schemas.openxmlformats.org/officeDocument/2006/relationships/theme" Target="../theme/theme13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image" Target="../media/image6.gi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67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23.vml"/><Relationship Id="rId1" Type="http://schemas.openxmlformats.org/officeDocument/2006/relationships/theme" Target="../theme/theme14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6.gi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71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24.vml"/><Relationship Id="rId1" Type="http://schemas.openxmlformats.org/officeDocument/2006/relationships/theme" Target="../theme/theme1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6.gi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75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25.vml"/><Relationship Id="rId1" Type="http://schemas.openxmlformats.org/officeDocument/2006/relationships/theme" Target="../theme/theme16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6.gi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79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26.vml"/><Relationship Id="rId1" Type="http://schemas.openxmlformats.org/officeDocument/2006/relationships/theme" Target="../theme/theme1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../media/image6.gi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83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27.vml"/><Relationship Id="rId1" Type="http://schemas.openxmlformats.org/officeDocument/2006/relationships/theme" Target="../theme/theme18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6.gi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87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28.vml"/><Relationship Id="rId1" Type="http://schemas.openxmlformats.org/officeDocument/2006/relationships/theme" Target="../theme/theme19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image" Target="../media/image6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tags" Target="../tags/tag2.xml"/><Relationship Id="rId37" Type="http://schemas.openxmlformats.org/officeDocument/2006/relationships/image" Target="../media/image6.gif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image" Target="../media/image5.emf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vmlDrawing" Target="../drawings/vmlDrawing1.vml"/><Relationship Id="rId35" Type="http://schemas.openxmlformats.org/officeDocument/2006/relationships/oleObject" Target="../embeddings/oleObject1.bin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91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29.vml"/><Relationship Id="rId1" Type="http://schemas.openxmlformats.org/officeDocument/2006/relationships/theme" Target="../theme/theme20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6.gi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95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30.vml"/><Relationship Id="rId1" Type="http://schemas.openxmlformats.org/officeDocument/2006/relationships/theme" Target="../theme/theme21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6.gif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99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31.vml"/><Relationship Id="rId1" Type="http://schemas.openxmlformats.org/officeDocument/2006/relationships/theme" Target="../theme/theme22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9" Type="http://schemas.openxmlformats.org/officeDocument/2006/relationships/image" Target="../media/image6.gi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03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32.vml"/><Relationship Id="rId1" Type="http://schemas.openxmlformats.org/officeDocument/2006/relationships/theme" Target="../theme/theme23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3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12.vml"/><Relationship Id="rId1" Type="http://schemas.openxmlformats.org/officeDocument/2006/relationships/theme" Target="../theme/theme3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6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7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13.vml"/><Relationship Id="rId1" Type="http://schemas.openxmlformats.org/officeDocument/2006/relationships/theme" Target="../theme/theme4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6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1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14.vml"/><Relationship Id="rId1" Type="http://schemas.openxmlformats.org/officeDocument/2006/relationships/theme" Target="../theme/theme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6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5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15.vml"/><Relationship Id="rId1" Type="http://schemas.openxmlformats.org/officeDocument/2006/relationships/theme" Target="../theme/theme6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6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9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16.vml"/><Relationship Id="rId1" Type="http://schemas.openxmlformats.org/officeDocument/2006/relationships/theme" Target="../theme/theme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6.gi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3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17.vml"/><Relationship Id="rId1" Type="http://schemas.openxmlformats.org/officeDocument/2006/relationships/theme" Target="../theme/theme8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6.gi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7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18.vml"/><Relationship Id="rId1" Type="http://schemas.openxmlformats.org/officeDocument/2006/relationships/theme" Target="../theme/theme9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6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 März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77F1C-96BB-48CA-9ECB-A3734F7A2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43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2" r:id="rId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agoPro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goPro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goPro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goPro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goPro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12967852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28660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3008644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60049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30902835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38950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39431650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1497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80447995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1449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8895561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74972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91166362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395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28311876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97992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3039847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1942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18659479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3055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1"/>
            </p:custData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Folie" r:id="rId35" imgW="353" imgH="353" progId="TCLayout.ActiveDocument.1">
                  <p:embed/>
                </p:oleObj>
              </mc:Choice>
              <mc:Fallback>
                <p:oleObj name="think-cell Folie" r:id="rId35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32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headline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3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6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34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24845392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595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01713854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05750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8424412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10859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4277106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56662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9777940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66101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3090987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84870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81706930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14151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912497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7727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03073402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48831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85043635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3921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667201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None/>
            </a:pPr>
            <a:endParaRPr lang="en-US" sz="1800" b="0" i="0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2" y="260560"/>
            <a:ext cx="763296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323410" y="1220695"/>
            <a:ext cx="8497180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323850" y="-420693"/>
            <a:ext cx="8496740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6981493"/>
            <a:ext cx="8496740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514" y="260648"/>
            <a:ext cx="216166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260648"/>
            <a:ext cx="216166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6597440"/>
            <a:ext cx="129584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6597440"/>
            <a:ext cx="7056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>
                <a:solidFill>
                  <a:schemeClr val="bg2"/>
                </a:solidFill>
                <a:latin typeface="Arial" pitchFamily="34" charset="0"/>
              </a:rPr>
              <a:t>© GfK |  Studie:</a:t>
            </a:r>
            <a:r>
              <a:rPr lang="en-US" sz="800" baseline="0" noProof="0" dirty="0">
                <a:solidFill>
                  <a:schemeClr val="bg2"/>
                </a:solidFill>
                <a:latin typeface="Arial" pitchFamily="34" charset="0"/>
              </a:rPr>
              <a:t> Wer leiht was in Bibliotheken und insbesondere online? </a:t>
            </a:r>
            <a:r>
              <a:rPr lang="de-DE" sz="800" noProof="0" dirty="0">
                <a:solidFill>
                  <a:schemeClr val="bg2"/>
                </a:solidFill>
                <a:latin typeface="Arial" pitchFamily="34" charset="0"/>
              </a:rPr>
              <a:t>Ein 360°-Blick auf die Onleihe</a:t>
            </a:r>
            <a:r>
              <a:rPr lang="de-DE" sz="800" baseline="0" noProof="0" dirty="0">
                <a:solidFill>
                  <a:schemeClr val="bg2"/>
                </a:solidFill>
                <a:latin typeface="Arial" pitchFamily="34" charset="0"/>
              </a:rPr>
              <a:t> | November 2019</a:t>
            </a:r>
            <a:endParaRPr lang="en-US" sz="800" noProof="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 userDrawn="1">
            <p:custDataLst>
              <p:tags r:id="rId6"/>
            </p:custDataLst>
          </p:nvPr>
        </p:nvSpPr>
        <p:spPr bwMode="gray">
          <a:xfrm>
            <a:off x="1270000" y="169334"/>
            <a:ext cx="127000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260641"/>
            <a:ext cx="576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33809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prang@boev.d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280920" cy="7499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Corona-Krise: Anträge auf Soforthilfe</a:t>
            </a:r>
            <a:br>
              <a:rPr lang="de-DE" dirty="0"/>
            </a:br>
            <a:r>
              <a:rPr lang="de-DE" sz="2000" dirty="0"/>
              <a:t>Übersicht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7336904" cy="1752600"/>
          </a:xfrm>
        </p:spPr>
        <p:txBody>
          <a:bodyPr/>
          <a:lstStyle/>
          <a:p>
            <a:r>
              <a:rPr lang="de-DE" dirty="0"/>
              <a:t>RA Prof. Dr. Christian Sprang</a:t>
            </a:r>
          </a:p>
          <a:p>
            <a:r>
              <a:rPr lang="de-DE" dirty="0"/>
              <a:t>Stand: 27.03.2020, 12.30 Uhr</a:t>
            </a:r>
          </a:p>
        </p:txBody>
      </p:sp>
    </p:spTree>
    <p:extLst>
      <p:ext uri="{BB962C8B-B14F-4D97-AF65-F5344CB8AC3E}">
        <p14:creationId xmlns:p14="http://schemas.microsoft.com/office/powerpoint/2010/main" val="307578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7394" y="735633"/>
            <a:ext cx="7931224" cy="648072"/>
          </a:xfrm>
        </p:spPr>
        <p:txBody>
          <a:bodyPr/>
          <a:lstStyle/>
          <a:p>
            <a:r>
              <a:rPr lang="de-DE" sz="2800" dirty="0"/>
              <a:t>Generelles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27. März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7F1C-96BB-48CA-9ECB-A3734F7A2D2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750679" y="1225823"/>
            <a:ext cx="8122387" cy="39914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de-DE" sz="2000" dirty="0"/>
              <a:t>Erhebliche Unterschiede zwischen den Ländern</a:t>
            </a:r>
          </a:p>
          <a:p>
            <a:pPr lvl="0">
              <a:lnSpc>
                <a:spcPct val="150000"/>
              </a:lnSpc>
            </a:pPr>
            <a:r>
              <a:rPr lang="de-DE" sz="2000" dirty="0"/>
              <a:t>Manche Länder reichen nur Bundeshilfe aus, die meisten aber auch eigene Hilfen.</a:t>
            </a:r>
          </a:p>
          <a:p>
            <a:pPr lvl="0">
              <a:lnSpc>
                <a:spcPct val="150000"/>
              </a:lnSpc>
            </a:pPr>
            <a:r>
              <a:rPr lang="de-DE" sz="2000" dirty="0"/>
              <a:t>Teils sind Bundes- und Landeshilfe kombiniert zu beantragen, teils werden gewährte Hilfen angerechnet, teils bleibt dies unklar</a:t>
            </a:r>
          </a:p>
          <a:p>
            <a:pPr lvl="0">
              <a:lnSpc>
                <a:spcPct val="150000"/>
              </a:lnSpc>
            </a:pPr>
            <a:r>
              <a:rPr lang="de-DE" sz="2000" dirty="0"/>
              <a:t>Unterschiedliche Ansprechpartner (teils IHKs, teils Regierungspräsidien, teils Ministerien direkt)</a:t>
            </a:r>
          </a:p>
          <a:p>
            <a:pPr lvl="0">
              <a:lnSpc>
                <a:spcPct val="150000"/>
              </a:lnSpc>
            </a:pPr>
            <a:r>
              <a:rPr lang="de-DE" sz="2000" dirty="0"/>
              <a:t>Zugesagt wird rasche Auszahlung „nach Abschluss der Bearbeitung“</a:t>
            </a:r>
          </a:p>
          <a:p>
            <a:pPr lvl="0">
              <a:lnSpc>
                <a:spcPct val="15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0428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064025"/>
            <a:ext cx="7931224" cy="648072"/>
          </a:xfrm>
        </p:spPr>
        <p:txBody>
          <a:bodyPr/>
          <a:lstStyle/>
          <a:p>
            <a:r>
              <a:rPr lang="de-DE" sz="2800" dirty="0"/>
              <a:t>Angaben zum Unternehmen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27. März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7F1C-96BB-48CA-9ECB-A3734F7A2D2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737738" y="1512390"/>
            <a:ext cx="7920880" cy="39914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de-DE" sz="2400" dirty="0"/>
              <a:t>Adresse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Ansprechpartner im bzw. für das Unternehmen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Bankverbindung (teilweise auch Steuernummer)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In einigen Ländern wird auch die Branche abgefragt.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Thüringen will gar die Nummer aus der amtlichen Statistik haben.</a:t>
            </a:r>
          </a:p>
        </p:txBody>
      </p:sp>
    </p:spTree>
    <p:extLst>
      <p:ext uri="{BB962C8B-B14F-4D97-AF65-F5344CB8AC3E}">
        <p14:creationId xmlns:p14="http://schemas.microsoft.com/office/powerpoint/2010/main" val="422638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Angaben zu Vollzeitstellen bzw. -äquivalenten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27. März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7F1C-96BB-48CA-9ECB-A3734F7A2D2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737738" y="1512390"/>
            <a:ext cx="7920880" cy="3991427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de-DE" sz="2000" dirty="0"/>
              <a:t>Hier gibt es in den Formularen der verschiedenen Länder teilweise erhebliche Unterschiede</a:t>
            </a:r>
          </a:p>
          <a:p>
            <a:pPr lvl="0">
              <a:lnSpc>
                <a:spcPct val="100000"/>
              </a:lnSpc>
            </a:pPr>
            <a:r>
              <a:rPr lang="de-DE" sz="2000" dirty="0"/>
              <a:t>Nicht von allen Ländern wird die geforderte Art der Berechnung erläutert.</a:t>
            </a:r>
          </a:p>
          <a:p>
            <a:pPr lvl="0">
              <a:lnSpc>
                <a:spcPct val="100000"/>
              </a:lnSpc>
            </a:pPr>
            <a:r>
              <a:rPr lang="de-DE" sz="2000" dirty="0"/>
              <a:t>Manche Länder verlangen genauere Angaben oder gar Nachweise wie ein Lohnjournal (Brandenburg, Bremen).</a:t>
            </a:r>
          </a:p>
          <a:p>
            <a:pPr lvl="0">
              <a:lnSpc>
                <a:spcPct val="100000"/>
              </a:lnSpc>
            </a:pPr>
            <a:r>
              <a:rPr lang="de-DE" sz="2000" dirty="0"/>
              <a:t>Beispielsberechnung für Teilzeitkräfte (Bayern):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de-DE" sz="2000" dirty="0"/>
              <a:t>	 Mitarbeiter bis 20 Stunden = Faktor 0,5</a:t>
            </a:r>
            <a:br>
              <a:rPr lang="de-DE" sz="2000" dirty="0"/>
            </a:br>
            <a:r>
              <a:rPr lang="de-DE" sz="2000" dirty="0"/>
              <a:t>	 Mitarbeiter bis 30 Stunden = Faktor 0,75</a:t>
            </a:r>
            <a:br>
              <a:rPr lang="de-DE" sz="2000" dirty="0"/>
            </a:br>
            <a:r>
              <a:rPr lang="de-DE" sz="2000" dirty="0"/>
              <a:t>	 Mitarbeiter über 30 Stunden = Faktor 1</a:t>
            </a:r>
            <a:br>
              <a:rPr lang="de-DE" sz="2000" dirty="0"/>
            </a:br>
            <a:r>
              <a:rPr lang="de-DE" sz="2000" dirty="0"/>
              <a:t>	 Mitarbeiter auf 450 Euro Basis = Faktor 0,3</a:t>
            </a:r>
          </a:p>
          <a:p>
            <a:pPr>
              <a:lnSpc>
                <a:spcPct val="100000"/>
              </a:lnSpc>
            </a:pPr>
            <a:r>
              <a:rPr lang="de-DE" sz="2000" dirty="0"/>
              <a:t>Eigentümer und Teilhaber sind regelmäßig mitzuzählen.</a:t>
            </a:r>
          </a:p>
        </p:txBody>
      </p:sp>
    </p:spTree>
    <p:extLst>
      <p:ext uri="{BB962C8B-B14F-4D97-AF65-F5344CB8AC3E}">
        <p14:creationId xmlns:p14="http://schemas.microsoft.com/office/powerpoint/2010/main" val="84560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2566" y="656496"/>
            <a:ext cx="7931224" cy="648072"/>
          </a:xfrm>
        </p:spPr>
        <p:txBody>
          <a:bodyPr/>
          <a:lstStyle/>
          <a:p>
            <a:r>
              <a:rPr lang="de-DE" dirty="0"/>
              <a:t>Abfrage von Liquiditätsengpass bzw. Schaden bzw. Umsatzeinbuße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27. März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7F1C-96BB-48CA-9ECB-A3734F7A2D2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732566" y="1146686"/>
            <a:ext cx="7920880" cy="3991427"/>
          </a:xfrm>
        </p:spPr>
        <p:txBody>
          <a:bodyPr/>
          <a:lstStyle/>
          <a:p>
            <a:pPr lvl="0"/>
            <a:r>
              <a:rPr lang="de-DE" dirty="0"/>
              <a:t>Herzstück der Antragsformulare (und dieses Webinars)!!!</a:t>
            </a:r>
          </a:p>
          <a:p>
            <a:pPr lvl="0"/>
            <a:r>
              <a:rPr lang="de-DE" dirty="0"/>
              <a:t>Sehr große Unterschiede zwischen den Antragsformularen der verschiedenen Bundesländer</a:t>
            </a:r>
          </a:p>
          <a:p>
            <a:pPr lvl="0"/>
            <a:r>
              <a:rPr lang="de-DE" dirty="0"/>
              <a:t>In den meisten Ländern ist „Liquiditätsengpass“ zu dokumentieren und zu begründen (Beispielsformular Saarland wird im Anschluss näher betrachtet).</a:t>
            </a:r>
          </a:p>
          <a:p>
            <a:r>
              <a:rPr lang="de-DE" dirty="0"/>
              <a:t>In Bremen kann man differenziert bereits die Posten „Miete“ und „Zahlungsverpflichtungen“ angeben, die offenbar für die Behörden den größten Teil der liquiden Mittel erfordern.</a:t>
            </a:r>
          </a:p>
          <a:p>
            <a:pPr lvl="0"/>
            <a:r>
              <a:rPr lang="de-DE" dirty="0"/>
              <a:t>In Thüringen und Brandenburg ist im Antragsformular von „Schaden“ die Rede (wobei der Begriff nicht deutlich erläutert wird).</a:t>
            </a:r>
          </a:p>
          <a:p>
            <a:r>
              <a:rPr lang="de-DE" dirty="0"/>
              <a:t>NRW: </a:t>
            </a:r>
            <a:r>
              <a:rPr lang="de-DE" u="sng" dirty="0"/>
              <a:t>alternativ</a:t>
            </a:r>
            <a:r>
              <a:rPr lang="de-DE" dirty="0"/>
              <a:t> Auftragswegfall </a:t>
            </a:r>
            <a:r>
              <a:rPr lang="de-DE" u="sng" dirty="0"/>
              <a:t>oder</a:t>
            </a:r>
            <a:r>
              <a:rPr lang="de-DE" dirty="0"/>
              <a:t> Umsatz- bzw. Honorarrückgang (jeweils mehr als 50 Prozent) </a:t>
            </a:r>
            <a:r>
              <a:rPr lang="de-DE" u="sng" dirty="0"/>
              <a:t>oder</a:t>
            </a:r>
            <a:r>
              <a:rPr lang="de-DE" dirty="0"/>
              <a:t> Umsatzeinschränkung durch behördliche Maßnahme </a:t>
            </a:r>
            <a:r>
              <a:rPr lang="de-DE" u="sng" dirty="0"/>
              <a:t>oder</a:t>
            </a:r>
            <a:r>
              <a:rPr lang="de-DE" dirty="0"/>
              <a:t> Finanzierungsengpass 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709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Höhe des Zuschusses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27. März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7F1C-96BB-48CA-9ECB-A3734F7A2D2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737738" y="1512390"/>
            <a:ext cx="7920880" cy="39914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de-DE" sz="2000" dirty="0"/>
              <a:t>Einige Formulare fragen nach der Höhe des beantragten Zuschusses.</a:t>
            </a:r>
          </a:p>
          <a:p>
            <a:pPr lvl="0">
              <a:lnSpc>
                <a:spcPct val="150000"/>
              </a:lnSpc>
            </a:pPr>
            <a:r>
              <a:rPr lang="de-DE" sz="2000" dirty="0"/>
              <a:t>Andere verzichten darauf, weil sich dies dort aus dem Ausmaß des Liquiditätsengpasses ergibt</a:t>
            </a:r>
          </a:p>
          <a:p>
            <a:pPr lvl="0">
              <a:lnSpc>
                <a:spcPct val="150000"/>
              </a:lnSpc>
            </a:pPr>
            <a:r>
              <a:rPr lang="de-DE" sz="2000" dirty="0"/>
              <a:t>Werden höhere als die verfügbaren Maximalbeträge angegeben, wird dies automatisch umgedeutet in eine Beantragung des Höchstbetrags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51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Angaben zu weiteren Hilfsanträgen / De-minimis-Erklärung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27. März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7F1C-96BB-48CA-9ECB-A3734F7A2D2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737738" y="1512390"/>
            <a:ext cx="7920880" cy="3991427"/>
          </a:xfrm>
        </p:spPr>
        <p:txBody>
          <a:bodyPr/>
          <a:lstStyle/>
          <a:p>
            <a:pPr lvl="0"/>
            <a:r>
              <a:rPr lang="de-DE" dirty="0"/>
              <a:t>Die meisten Formulare verlangen Angaben dazu, ob seitens des antragstellenden Unternehmens weitere Staatshilfen (inkl. EU) beantragt wurden. </a:t>
            </a:r>
          </a:p>
          <a:p>
            <a:pPr lvl="0"/>
            <a:r>
              <a:rPr lang="de-DE" dirty="0"/>
              <a:t>De-minimis-Erklärung: Da die EU Zuschüsse und Subventionen über 200.000 € untersagt, muss man mit dieser Erklärung angeben, dass man keine weiteren Mittel erhalten hat bzw. mit den beantragten Mitteln nicht über 200.000 € kommt. 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41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Sonstige Fragen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27. März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7F1C-96BB-48CA-9ECB-A3734F7A2D2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737738" y="1512390"/>
            <a:ext cx="7920880" cy="39914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de-DE" sz="2000" dirty="0"/>
              <a:t>Teilweise Fragenkataloge mit zahlreichen – teils eidesstattlichen! - Versicherungen und Kenntnisnahmen</a:t>
            </a:r>
          </a:p>
          <a:p>
            <a:pPr lvl="0">
              <a:lnSpc>
                <a:spcPct val="150000"/>
              </a:lnSpc>
            </a:pPr>
            <a:r>
              <a:rPr lang="de-DE" sz="2000" dirty="0"/>
              <a:t>Beispiel Saarland: Hier wird abgefragt, ob bereits weitere Hilfen wie Kurzarbeitergeld, Steuerstundungen beantragt wurden und auch mit der Hausbank über Zahlungserleichterungen gesprochen wurde.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26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7367818" cy="1752600"/>
          </a:xfrm>
        </p:spPr>
        <p:txBody>
          <a:bodyPr>
            <a:noAutofit/>
          </a:bodyPr>
          <a:lstStyle/>
          <a:p>
            <a:r>
              <a:rPr lang="de-DE" dirty="0"/>
              <a:t>RA Prof. Dr. Christian Sprang, Justiziar</a:t>
            </a:r>
          </a:p>
          <a:p>
            <a:endParaRPr lang="de-DE" dirty="0"/>
          </a:p>
          <a:p>
            <a:r>
              <a:rPr lang="de-DE" dirty="0"/>
              <a:t>T: +49 69 13 06 313 	</a:t>
            </a:r>
          </a:p>
          <a:p>
            <a:r>
              <a:rPr lang="de-DE" dirty="0"/>
              <a:t>E: </a:t>
            </a:r>
            <a:r>
              <a:rPr lang="de-DE" dirty="0">
                <a:hlinkClick r:id="rId2"/>
              </a:rPr>
              <a:t>sprang@boev.de</a:t>
            </a:r>
            <a:endParaRPr lang="de-DE" dirty="0"/>
          </a:p>
          <a:p>
            <a:r>
              <a:rPr lang="de-DE" dirty="0"/>
              <a:t>www.boersenverein.de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74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oooFySRz.SJn8c9BZ.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fBACXLQZSycVcf_Ls32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GJEqxxRM.cCq.0bIPCn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roR93rSe2N..R8nnLnm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7KokQ5SraBZwn5iGBqb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.kEMouTEqQG3_an1A0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.kEMouTEqQG3_an1A0K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h7UfaBTUS5W4BsyXSxM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r0p9PRm6wXOVOaUIgN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äsentationsvorlage_Boe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11.xml><?xml version="1.0" encoding="utf-8"?>
<a:theme xmlns:a="http://schemas.openxmlformats.org/drawingml/2006/main" name="9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12.xml><?xml version="1.0" encoding="utf-8"?>
<a:theme xmlns:a="http://schemas.openxmlformats.org/drawingml/2006/main" name="10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13.xml><?xml version="1.0" encoding="utf-8"?>
<a:theme xmlns:a="http://schemas.openxmlformats.org/drawingml/2006/main" name="11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14.xml><?xml version="1.0" encoding="utf-8"?>
<a:theme xmlns:a="http://schemas.openxmlformats.org/drawingml/2006/main" name="12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15.xml><?xml version="1.0" encoding="utf-8"?>
<a:theme xmlns:a="http://schemas.openxmlformats.org/drawingml/2006/main" name="13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16.xml><?xml version="1.0" encoding="utf-8"?>
<a:theme xmlns:a="http://schemas.openxmlformats.org/drawingml/2006/main" name="14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17.xml><?xml version="1.0" encoding="utf-8"?>
<a:theme xmlns:a="http://schemas.openxmlformats.org/drawingml/2006/main" name="15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18.xml><?xml version="1.0" encoding="utf-8"?>
<a:theme xmlns:a="http://schemas.openxmlformats.org/drawingml/2006/main" name="16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19.xml><?xml version="1.0" encoding="utf-8"?>
<a:theme xmlns:a="http://schemas.openxmlformats.org/drawingml/2006/main" name="17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2.xml><?xml version="1.0" encoding="utf-8"?>
<a:theme xmlns:a="http://schemas.openxmlformats.org/drawingml/2006/main" name="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20.xml><?xml version="1.0" encoding="utf-8"?>
<a:theme xmlns:a="http://schemas.openxmlformats.org/drawingml/2006/main" name="18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21.xml><?xml version="1.0" encoding="utf-8"?>
<a:theme xmlns:a="http://schemas.openxmlformats.org/drawingml/2006/main" name="19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22.xml><?xml version="1.0" encoding="utf-8"?>
<a:theme xmlns:a="http://schemas.openxmlformats.org/drawingml/2006/main" name="20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23.xml><?xml version="1.0" encoding="utf-8"?>
<a:theme xmlns:a="http://schemas.openxmlformats.org/drawingml/2006/main" name="21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2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4.xml><?xml version="1.0" encoding="utf-8"?>
<a:theme xmlns:a="http://schemas.openxmlformats.org/drawingml/2006/main" name="2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5.xml><?xml version="1.0" encoding="utf-8"?>
<a:theme xmlns:a="http://schemas.openxmlformats.org/drawingml/2006/main" name="3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6.xml><?xml version="1.0" encoding="utf-8"?>
<a:theme xmlns:a="http://schemas.openxmlformats.org/drawingml/2006/main" name="4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7.xml><?xml version="1.0" encoding="utf-8"?>
<a:theme xmlns:a="http://schemas.openxmlformats.org/drawingml/2006/main" name="5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8.xml><?xml version="1.0" encoding="utf-8"?>
<a:theme xmlns:a="http://schemas.openxmlformats.org/drawingml/2006/main" name="6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ppt/theme/theme9.xml><?xml version="1.0" encoding="utf-8"?>
<a:theme xmlns:a="http://schemas.openxmlformats.org/drawingml/2006/main" name="7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Präsentation1" id="{02B5A033-EAE1-47B7-90FE-E5766E5CEC32}" vid="{18FFFC31-78FA-4866-9998-3A8724C1D20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154D2A2E7BE44983FC4B653F0A749B" ma:contentTypeVersion="7" ma:contentTypeDescription="Ein neues Dokument erstellen." ma:contentTypeScope="" ma:versionID="2c884a3b0fe03ae917ee96bbdbadc08e">
  <xsd:schema xmlns:xsd="http://www.w3.org/2001/XMLSchema" xmlns:xs="http://www.w3.org/2001/XMLSchema" xmlns:p="http://schemas.microsoft.com/office/2006/metadata/properties" xmlns:ns3="231d9bcf-9380-47da-9856-7039640ceb61" xmlns:ns4="2ff5e9fa-4fcd-4a85-9859-2da824f4a545" targetNamespace="http://schemas.microsoft.com/office/2006/metadata/properties" ma:root="true" ma:fieldsID="38d25c62e48f977a8325ddf2967db164" ns3:_="" ns4:_="">
    <xsd:import namespace="231d9bcf-9380-47da-9856-7039640ceb61"/>
    <xsd:import namespace="2ff5e9fa-4fcd-4a85-9859-2da824f4a54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d9bcf-9380-47da-9856-7039640ceb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5e9fa-4fcd-4a85-9859-2da824f4a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17A072-B0C5-42C5-ADEE-38BD2F832A56}">
  <ds:schemaRefs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ff5e9fa-4fcd-4a85-9859-2da824f4a545"/>
    <ds:schemaRef ds:uri="231d9bcf-9380-47da-9856-7039640ceb6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BE4100-6AE5-4DFE-8C39-E97C8C3A10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3724D8-432A-4E77-8B4A-A6930B859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d9bcf-9380-47da-9856-7039640ceb61"/>
    <ds:schemaRef ds:uri="2ff5e9fa-4fcd-4a85-9859-2da824f4a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Präsentationsvorlage_Boev</Template>
  <TotalTime>0</TotalTime>
  <Words>503</Words>
  <Application>Microsoft Office PowerPoint</Application>
  <PresentationFormat>Bildschirmpräsentation (4:3)</PresentationFormat>
  <Paragraphs>64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38" baseType="lpstr">
      <vt:lpstr>Arial</vt:lpstr>
      <vt:lpstr>Calibri</vt:lpstr>
      <vt:lpstr>Courier New</vt:lpstr>
      <vt:lpstr>FagoPro</vt:lpstr>
      <vt:lpstr>Wingdings</vt:lpstr>
      <vt:lpstr>Präsentationsvorlage_Boev</vt:lpstr>
      <vt:lpstr>GfK Group</vt:lpstr>
      <vt:lpstr>1_GfK Group</vt:lpstr>
      <vt:lpstr>2_GfK Group</vt:lpstr>
      <vt:lpstr>3_GfK Group</vt:lpstr>
      <vt:lpstr>4_GfK Group</vt:lpstr>
      <vt:lpstr>5_GfK Group</vt:lpstr>
      <vt:lpstr>6_GfK Group</vt:lpstr>
      <vt:lpstr>7_GfK Group</vt:lpstr>
      <vt:lpstr>8_GfK Group</vt:lpstr>
      <vt:lpstr>9_GfK Group</vt:lpstr>
      <vt:lpstr>10_GfK Group</vt:lpstr>
      <vt:lpstr>11_GfK Group</vt:lpstr>
      <vt:lpstr>12_GfK Group</vt:lpstr>
      <vt:lpstr>13_GfK Group</vt:lpstr>
      <vt:lpstr>14_GfK Group</vt:lpstr>
      <vt:lpstr>15_GfK Group</vt:lpstr>
      <vt:lpstr>16_GfK Group</vt:lpstr>
      <vt:lpstr>17_GfK Group</vt:lpstr>
      <vt:lpstr>18_GfK Group</vt:lpstr>
      <vt:lpstr>19_GfK Group</vt:lpstr>
      <vt:lpstr>20_GfK Group</vt:lpstr>
      <vt:lpstr>21_GfK Group</vt:lpstr>
      <vt:lpstr>think-cell Folie</vt:lpstr>
      <vt:lpstr>Corona-Krise: Anträge auf Soforthilfe Übersicht</vt:lpstr>
      <vt:lpstr>Generelles</vt:lpstr>
      <vt:lpstr>Angaben zum Unternehmen</vt:lpstr>
      <vt:lpstr>Angaben zu Vollzeitstellen bzw. -äquivalenten</vt:lpstr>
      <vt:lpstr>Abfrage von Liquiditätsengpass bzw. Schaden bzw. Umsatzeinbuße</vt:lpstr>
      <vt:lpstr>Höhe des Zuschusses</vt:lpstr>
      <vt:lpstr>Angaben zu weiteren Hilfsanträgen / De-minimis-Erklärung</vt:lpstr>
      <vt:lpstr>Sonstige Fragen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dieser Präsentation, damit alle wissen um was es geht</dc:title>
  <dc:creator>Prof. Dr. Christian Sprang</dc:creator>
  <cp:lastModifiedBy>Sprang, Christian</cp:lastModifiedBy>
  <cp:revision>20</cp:revision>
  <dcterms:created xsi:type="dcterms:W3CDTF">2015-11-29T10:21:03Z</dcterms:created>
  <dcterms:modified xsi:type="dcterms:W3CDTF">2020-03-27T12:19:24Z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0x010100C8154D2A2E7BE44983FC4B653F0A749B</vt:lpwstr>
  </property>
</Properties>
</file>